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8.png" ContentType="image/png"/>
  <Override PartName="/ppt/media/image12.jpeg" ContentType="image/jpeg"/>
  <Override PartName="/ppt/media/image13.png" ContentType="image/png"/>
  <Override PartName="/ppt/media/image20.jpeg" ContentType="image/jpeg"/>
  <Override PartName="/ppt/media/image11.jpeg" ContentType="image/jpeg"/>
  <Override PartName="/ppt/media/image9.png" ContentType="image/png"/>
  <Override PartName="/ppt/media/image7.jpeg" ContentType="image/jpeg"/>
  <Override PartName="/ppt/media/image10.png" ContentType="image/png"/>
  <Override PartName="/ppt/media/image5.jpeg" ContentType="image/jpeg"/>
  <Override PartName="/ppt/media/image6.png" ContentType="image/png"/>
  <Override PartName="/ppt/media/image4.jpeg" ContentType="image/jpeg"/>
  <Override PartName="/ppt/media/image3.jpeg" ContentType="image/jpeg"/>
  <Override PartName="/ppt/media/image19.jpeg" ContentType="image/jpeg"/>
  <Override PartName="/ppt/media/image2.jpeg" ContentType="image/jpeg"/>
  <Override PartName="/ppt/media/image18.jpeg" ContentType="image/jpeg"/>
  <Override PartName="/ppt/media/image1.jpeg" ContentType="image/jpeg"/>
  <Override PartName="/ppt/media/image17.jpeg" ContentType="image/jpeg"/>
  <Override PartName="/ppt/media/image16.jpeg" ContentType="image/jpeg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5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5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74120" y="33480"/>
            <a:ext cx="8228160" cy="1234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it-IT" sz="4400" u="sng">
                <a:solidFill>
                  <a:srgbClr val="000000"/>
                </a:solidFill>
                <a:latin typeface="Calibri"/>
              </a:rPr>
              <a:t>Perché un'Unione europea?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457200" y="1604880"/>
            <a:ext cx="4014720" cy="4067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it-IT" sz="3600">
                <a:solidFill>
                  <a:srgbClr val="000000"/>
                </a:solidFill>
                <a:latin typeface="Arial"/>
                <a:ea typeface="Microsoft YaHei"/>
              </a:rPr>
              <a:t>Per la pace</a:t>
            </a: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4860000" y="1340640"/>
            <a:ext cx="4014720" cy="4067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it-IT" sz="3600">
                <a:solidFill>
                  <a:srgbClr val="000000"/>
                </a:solidFill>
                <a:latin typeface="Arial"/>
                <a:ea typeface="Microsoft YaHei"/>
              </a:rPr>
              <a:t>Per l'unificazione dell'Europa</a:t>
            </a:r>
            <a:endParaRPr/>
          </a:p>
        </p:txBody>
      </p:sp>
      <p:sp>
        <p:nvSpPr>
          <p:cNvPr id="173" name="CustomShape 4"/>
          <p:cNvSpPr/>
          <p:nvPr/>
        </p:nvSpPr>
        <p:spPr>
          <a:xfrm>
            <a:off x="457200" y="3968280"/>
            <a:ext cx="8228160" cy="4067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it-IT" sz="3600">
                <a:solidFill>
                  <a:srgbClr val="000000"/>
                </a:solidFill>
                <a:latin typeface="Arial"/>
                <a:ea typeface="Microsoft YaHei"/>
              </a:rPr>
              <a:t>Per la sicurezza</a:t>
            </a:r>
            <a:endParaRPr/>
          </a:p>
        </p:txBody>
      </p:sp>
    </p:spTree>
  </p:cSld>
  <p:transition>
    <p:fade thruBlk="true"/>
  </p:transition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4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7"/>
                                        <p:tgtEl>
                                          <p:spTgt spid="171">
                                            <p:txEl>
                                              <p:pRg end="14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3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12"/>
                                        <p:tgtEl>
                                          <p:spTgt spid="172">
                                            <p:txEl>
                                              <p:pRg end="33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8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17"/>
                                        <p:tgtEl>
                                          <p:spTgt spid="173">
                                            <p:txEl>
                                              <p:pRg end="18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8" name="Immagine 12"/>
          <p:cNvPicPr/>
          <p:nvPr/>
        </p:nvPicPr>
        <p:blipFill>
          <a:blip r:embed="rId1"/>
          <a:stretch>
            <a:fillRect/>
          </a:stretch>
        </p:blipFill>
        <p:spPr>
          <a:xfrm>
            <a:off x="5966280" y="289080"/>
            <a:ext cx="1944000" cy="1859760"/>
          </a:xfrm>
          <a:prstGeom prst="rect">
            <a:avLst/>
          </a:prstGeom>
        </p:spPr>
      </p:pic>
      <p:sp>
        <p:nvSpPr>
          <p:cNvPr id="219" name="CustomShape 1"/>
          <p:cNvSpPr/>
          <p:nvPr/>
        </p:nvSpPr>
        <p:spPr>
          <a:xfrm>
            <a:off x="272880" y="316800"/>
            <a:ext cx="4429080" cy="1449360"/>
          </a:xfrm>
          <a:prstGeom prst="rect">
            <a:avLst/>
          </a:prstGeom>
        </p:spPr>
        <p:txBody>
          <a:bodyPr bIns="38880" lIns="77760" rIns="77760" tIns="38880"/>
          <a:p>
            <a:pPr>
              <a:lnSpc>
                <a:spcPct val="100000"/>
              </a:lnSpc>
            </a:pPr>
            <a:r>
              <a:rPr b="1" lang="it-IT">
                <a:solidFill>
                  <a:srgbClr val="000000"/>
                </a:solidFill>
                <a:latin typeface="Calibri"/>
              </a:rPr>
              <a:t>Nel 2010 parte la strategia «EUROPA 2020» che punta a rendere le economie europee più produttive.</a:t>
            </a:r>
            <a:endParaRPr/>
          </a:p>
          <a:p>
            <a:pPr>
              <a:lnSpc>
                <a:spcPct val="100000"/>
              </a:lnSpc>
            </a:pPr>
            <a:r>
              <a:rPr b="1" lang="it-IT">
                <a:solidFill>
                  <a:srgbClr val="000000"/>
                </a:solidFill>
                <a:latin typeface="Calibri"/>
              </a:rPr>
              <a:t>I 28 stati membri si sono posti i seguenti obbiettivi:</a:t>
            </a: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390960" y="1715040"/>
            <a:ext cx="2749320" cy="900720"/>
          </a:xfrm>
          <a:prstGeom prst="rect">
            <a:avLst/>
          </a:prstGeom>
        </p:spPr>
        <p:txBody>
          <a:bodyPr bIns="38880" lIns="77760" rIns="77760" tIns="3888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>
                <a:solidFill>
                  <a:srgbClr val="000000"/>
                </a:solidFill>
                <a:latin typeface="Calibri"/>
              </a:rPr>
              <a:t>Attribuire maggiore importanza alla commissione Europea.</a:t>
            </a:r>
            <a:endParaRPr/>
          </a:p>
        </p:txBody>
      </p:sp>
      <p:pic>
        <p:nvPicPr>
          <p:cNvPr descr="" id="221" name="Immagin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26320" y="1645560"/>
            <a:ext cx="1978920" cy="1977120"/>
          </a:xfrm>
          <a:prstGeom prst="rect">
            <a:avLst/>
          </a:prstGeom>
        </p:spPr>
      </p:pic>
      <p:sp>
        <p:nvSpPr>
          <p:cNvPr id="222" name="CustomShape 3"/>
          <p:cNvSpPr/>
          <p:nvPr/>
        </p:nvSpPr>
        <p:spPr>
          <a:xfrm>
            <a:off x="604080" y="2595240"/>
            <a:ext cx="2014560" cy="1175040"/>
          </a:xfrm>
          <a:prstGeom prst="rect">
            <a:avLst/>
          </a:prstGeom>
        </p:spPr>
        <p:txBody>
          <a:bodyPr bIns="38880" lIns="77760" rIns="77760" tIns="3888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>
                <a:solidFill>
                  <a:srgbClr val="000000"/>
                </a:solidFill>
                <a:latin typeface="Calibri"/>
              </a:rPr>
              <a:t>Maggiore rapidità nelle riforme finanziarie</a:t>
            </a:r>
            <a:endParaRPr/>
          </a:p>
        </p:txBody>
      </p:sp>
      <p:sp>
        <p:nvSpPr>
          <p:cNvPr id="223" name="CustomShape 4"/>
          <p:cNvSpPr/>
          <p:nvPr/>
        </p:nvSpPr>
        <p:spPr>
          <a:xfrm>
            <a:off x="4550400" y="3774960"/>
            <a:ext cx="2233080" cy="626400"/>
          </a:xfrm>
          <a:prstGeom prst="rect">
            <a:avLst/>
          </a:prstGeom>
        </p:spPr>
        <p:txBody>
          <a:bodyPr bIns="38880" lIns="77760" rIns="77760" tIns="3888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>
                <a:solidFill>
                  <a:srgbClr val="000000"/>
                </a:solidFill>
                <a:latin typeface="Calibri"/>
              </a:rPr>
              <a:t>Aiutare i giovani a trovare lavoro</a:t>
            </a:r>
            <a:endParaRPr/>
          </a:p>
        </p:txBody>
      </p:sp>
      <p:pic>
        <p:nvPicPr>
          <p:cNvPr descr="" id="224" name="Immagin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735600" y="3809880"/>
            <a:ext cx="1832040" cy="1959480"/>
          </a:xfrm>
          <a:prstGeom prst="rect">
            <a:avLst/>
          </a:prstGeom>
        </p:spPr>
      </p:pic>
      <p:sp>
        <p:nvSpPr>
          <p:cNvPr id="225" name="CustomShape 5"/>
          <p:cNvSpPr/>
          <p:nvPr/>
        </p:nvSpPr>
        <p:spPr>
          <a:xfrm>
            <a:off x="747720" y="3905640"/>
            <a:ext cx="2363760" cy="1175040"/>
          </a:xfrm>
          <a:prstGeom prst="rect">
            <a:avLst/>
          </a:prstGeom>
        </p:spPr>
        <p:txBody>
          <a:bodyPr bIns="38880" lIns="77760" rIns="77760" tIns="3888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>
                <a:solidFill>
                  <a:srgbClr val="000000"/>
                </a:solidFill>
                <a:latin typeface="Calibri"/>
              </a:rPr>
              <a:t>Creare un mercato unico per agevolare ricercatori e nuove tecnologie</a:t>
            </a:r>
            <a:endParaRPr/>
          </a:p>
        </p:txBody>
      </p:sp>
      <p:sp>
        <p:nvSpPr>
          <p:cNvPr id="226" name="CustomShape 6"/>
          <p:cNvSpPr/>
          <p:nvPr/>
        </p:nvSpPr>
        <p:spPr>
          <a:xfrm>
            <a:off x="2597400" y="5402520"/>
            <a:ext cx="1916640" cy="1175040"/>
          </a:xfrm>
          <a:prstGeom prst="rect">
            <a:avLst/>
          </a:prstGeom>
        </p:spPr>
        <p:txBody>
          <a:bodyPr bIns="38880" lIns="77760" rIns="77760" tIns="3888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>
                <a:solidFill>
                  <a:srgbClr val="000000"/>
                </a:solidFill>
                <a:latin typeface="Calibri"/>
              </a:rPr>
              <a:t>Aumentare la spesa per la ricerca e l’innovazione</a:t>
            </a:r>
            <a:endParaRPr/>
          </a:p>
        </p:txBody>
      </p:sp>
      <p:pic>
        <p:nvPicPr>
          <p:cNvPr descr="" id="227" name="Immagin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49080" y="5018040"/>
            <a:ext cx="1427040" cy="1395360"/>
          </a:xfrm>
          <a:prstGeom prst="rect">
            <a:avLst/>
          </a:prstGeom>
        </p:spPr>
      </p:pic>
      <p:pic>
        <p:nvPicPr>
          <p:cNvPr descr="" id="228" name="Immagin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4555800" y="4856400"/>
            <a:ext cx="1666800" cy="1476000"/>
          </a:xfrm>
          <a:prstGeom prst="rect">
            <a:avLst/>
          </a:prstGeom>
        </p:spPr>
      </p:pic>
    </p:spTree>
  </p:cSld>
  <p:transition>
    <p:wheel spokes="8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9" name="Immagin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280" cy="6847920"/>
          </a:xfrm>
          <a:prstGeom prst="rect">
            <a:avLst/>
          </a:prstGeom>
        </p:spPr>
      </p:pic>
      <p:sp>
        <p:nvSpPr>
          <p:cNvPr id="230" name="CustomShape 1"/>
          <p:cNvSpPr/>
          <p:nvPr/>
        </p:nvSpPr>
        <p:spPr>
          <a:xfrm>
            <a:off x="611640" y="1052640"/>
            <a:ext cx="7771680" cy="14691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 sz="4100">
                <a:solidFill>
                  <a:srgbClr val="00ff00"/>
                </a:solidFill>
                <a:latin typeface="Cooper Black"/>
              </a:rPr>
              <a:t>Creazione di un servizio diplomatico Europeo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1403640" y="2997000"/>
            <a:ext cx="6400080" cy="1751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000">
                <a:solidFill>
                  <a:srgbClr val="0d0d0d"/>
                </a:solidFill>
                <a:latin typeface="Cooper Black"/>
              </a:rPr>
              <a:t>L’unione europea ha più influenza sulla scena mondiale quando si esprime con un’unica voce negli affari internazionali, come nel caso dei negoziati ufficiali.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ransition>
    <p:fade thruBlk="true"/>
  </p:transition>
  <p:timing>
    <p:tnLst>
      <p:par>
        <p:cTn dur="indefinite" id="61" nodeType="tmRoot" restart="never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2" name="Immagine 5"/>
          <p:cNvPicPr/>
          <p:nvPr/>
        </p:nvPicPr>
        <p:blipFill>
          <a:blip r:embed="rId1">
            <a:lum bright="-11000" contrast="-45000"/>
          </a:blip>
          <a:stretch>
            <a:fillRect/>
          </a:stretch>
        </p:blipFill>
        <p:spPr>
          <a:xfrm>
            <a:off x="0" y="0"/>
            <a:ext cx="9143280" cy="6884640"/>
          </a:xfrm>
          <a:prstGeom prst="rect">
            <a:avLst/>
          </a:prstGeom>
        </p:spPr>
      </p:pic>
      <p:sp>
        <p:nvSpPr>
          <p:cNvPr id="233" name="CustomShape 1"/>
          <p:cNvSpPr/>
          <p:nvPr/>
        </p:nvSpPr>
        <p:spPr>
          <a:xfrm>
            <a:off x="467640" y="332640"/>
            <a:ext cx="7771680" cy="1151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ff0000"/>
                </a:solidFill>
                <a:latin typeface="Calibri"/>
              </a:rPr>
              <a:t>Risultati completi della politica di sicurezza e di difesa comune</a:t>
            </a:r>
            <a:r>
              <a:rPr lang="it-IT" sz="4400">
                <a:solidFill>
                  <a:srgbClr val="ffff00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467640" y="2997000"/>
            <a:ext cx="7704000" cy="2979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 sz="3200">
                <a:solidFill>
                  <a:srgbClr val="000000"/>
                </a:solidFill>
                <a:latin typeface="Calibri"/>
              </a:rPr>
              <a:t>Nel settore della difesa ogni stato mantiene la propria sovranità, che sia membro della NATO o neutrale. Gli Stati membri dell’ UE sviluppano tuttavia cooperazioni militari in alcune missioni di pace.</a:t>
            </a:r>
            <a:endParaRPr/>
          </a:p>
        </p:txBody>
      </p:sp>
    </p:spTree>
  </p:cSld>
  <p:transition>
    <p:wipe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5" name="Immagin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21800" y="836640"/>
            <a:ext cx="6154200" cy="5588640"/>
          </a:xfrm>
          <a:prstGeom prst="rect">
            <a:avLst/>
          </a:prstGeom>
        </p:spPr>
      </p:pic>
      <p:sp>
        <p:nvSpPr>
          <p:cNvPr id="236" name="CustomShape 1"/>
          <p:cNvSpPr/>
          <p:nvPr/>
        </p:nvSpPr>
        <p:spPr>
          <a:xfrm>
            <a:off x="3276000" y="188640"/>
            <a:ext cx="2060280" cy="6278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d0d0d"/>
                </a:solidFill>
                <a:latin typeface="Calibri"/>
              </a:rPr>
              <a:t>Africa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>
            <a:off x="395640" y="692640"/>
            <a:ext cx="2807640" cy="5472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600">
                <a:solidFill>
                  <a:srgbClr val="0d0d0d"/>
                </a:solidFill>
                <a:latin typeface="Calibri"/>
              </a:rPr>
              <a:t>Per ragioni storiche e geografiche, l’UE guarda all’Africa con un attenzione particolare </a:t>
            </a:r>
            <a:endParaRPr/>
          </a:p>
          <a:p>
            <a:pPr>
              <a:lnSpc>
                <a:spcPct val="100000"/>
              </a:lnSpc>
            </a:pPr>
            <a:r>
              <a:rPr lang="it-IT" sz="2600">
                <a:solidFill>
                  <a:srgbClr val="0d0d0d"/>
                </a:solidFill>
                <a:latin typeface="Calibri"/>
              </a:rPr>
              <a:t>tramite politiche d’aiuto allo sviluppo, preferenze commerciali, aiuti alimentari e la promozione del rispetto dei diritti umani</a:t>
            </a:r>
            <a:endParaRPr/>
          </a:p>
        </p:txBody>
      </p:sp>
    </p:spTree>
  </p:cSld>
  <p:transition>
    <p:wedg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8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609480" y="2666880"/>
            <a:ext cx="3428280" cy="3428280"/>
          </a:xfrm>
          <a:prstGeom prst="rect">
            <a:avLst/>
          </a:prstGeom>
        </p:spPr>
      </p:pic>
      <p:sp>
        <p:nvSpPr>
          <p:cNvPr id="239" name="CustomShape 1"/>
          <p:cNvSpPr/>
          <p:nvPr/>
        </p:nvSpPr>
        <p:spPr>
          <a:xfrm>
            <a:off x="-27660600" y="3578400"/>
            <a:ext cx="64464480" cy="392400"/>
          </a:xfrm>
          <a:prstGeom prst="rect">
            <a:avLst/>
          </a:prstGeom>
        </p:spPr>
        <p:txBody>
          <a:bodyPr bIns="7308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240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943600" y="2438280"/>
            <a:ext cx="2418480" cy="2590200"/>
          </a:xfrm>
          <a:prstGeom prst="rect">
            <a:avLst/>
          </a:prstGeom>
        </p:spPr>
      </p:pic>
      <p:sp>
        <p:nvSpPr>
          <p:cNvPr id="241" name="CustomShape 2"/>
          <p:cNvSpPr/>
          <p:nvPr/>
        </p:nvSpPr>
        <p:spPr>
          <a:xfrm>
            <a:off x="683640" y="1989000"/>
            <a:ext cx="3276000" cy="5166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it-IT" sz="2800">
                <a:solidFill>
                  <a:srgbClr val="000000"/>
                </a:solidFill>
                <a:latin typeface="Calibri"/>
              </a:rPr>
              <a:t>JEAN MONNET</a:t>
            </a:r>
            <a:endParaRPr/>
          </a:p>
        </p:txBody>
      </p:sp>
      <p:sp>
        <p:nvSpPr>
          <p:cNvPr id="242" name="CustomShape 3"/>
          <p:cNvSpPr/>
          <p:nvPr/>
        </p:nvSpPr>
        <p:spPr>
          <a:xfrm>
            <a:off x="5940000" y="1556640"/>
            <a:ext cx="2361600" cy="943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it-IT" sz="2800">
                <a:solidFill>
                  <a:srgbClr val="000000"/>
                </a:solidFill>
                <a:latin typeface="Calibri"/>
              </a:rPr>
              <a:t>ROBERT SCHUMANN</a:t>
            </a:r>
            <a:endParaRPr/>
          </a:p>
        </p:txBody>
      </p:sp>
    </p:spTree>
  </p:cSld>
  <p:timing>
    <p:tnLst>
      <p:par>
        <p:cTn dur="indefinite" id="63" nodeType="tmRoot" restart="never">
          <p:childTnLst>
            <p:seq>
              <p:cTn dur="indefinite" id="64" nodeType="mainSeq">
                <p:childTnLst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69"/>
                                        <p:tgtEl>
                                          <p:spTgt spid="23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70"/>
                                        <p:tgtEl>
                                          <p:spTgt spid="23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1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dur="1000" fill="hold" id="72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75"/>
                                        <p:tgtEl>
                                          <p:spTgt spid="24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76"/>
                                        <p:tgtEl>
                                          <p:spTgt spid="24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7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dur="1000" fill="hold" id="78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-41833800" y="3576600"/>
            <a:ext cx="92810880" cy="392400"/>
          </a:xfrm>
          <a:prstGeom prst="rect">
            <a:avLst/>
          </a:prstGeom>
        </p:spPr>
        <p:txBody>
          <a:bodyPr bIns="7308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44" name="CustomShape 2"/>
          <p:cNvSpPr/>
          <p:nvPr/>
        </p:nvSpPr>
        <p:spPr>
          <a:xfrm>
            <a:off x="-41833800" y="3576600"/>
            <a:ext cx="92810880" cy="392400"/>
          </a:xfrm>
          <a:prstGeom prst="rect">
            <a:avLst/>
          </a:prstGeom>
        </p:spPr>
        <p:txBody>
          <a:bodyPr bIns="7308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245" name="Picture 11"/>
          <p:cNvPicPr/>
          <p:nvPr/>
        </p:nvPicPr>
        <p:blipFill>
          <a:blip r:embed="rId1"/>
          <a:stretch>
            <a:fillRect/>
          </a:stretch>
        </p:blipFill>
        <p:spPr>
          <a:xfrm>
            <a:off x="762120" y="1752480"/>
            <a:ext cx="3428280" cy="2285280"/>
          </a:xfrm>
          <a:prstGeom prst="rect">
            <a:avLst/>
          </a:prstGeom>
        </p:spPr>
      </p:pic>
      <p:sp>
        <p:nvSpPr>
          <p:cNvPr id="246" name="CustomShape 3"/>
          <p:cNvSpPr/>
          <p:nvPr/>
        </p:nvSpPr>
        <p:spPr>
          <a:xfrm>
            <a:off x="-26974800" y="3568680"/>
            <a:ext cx="63092880" cy="392400"/>
          </a:xfrm>
          <a:prstGeom prst="rect">
            <a:avLst/>
          </a:prstGeom>
        </p:spPr>
        <p:txBody>
          <a:bodyPr bIns="7308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247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791320" y="3352680"/>
            <a:ext cx="2021760" cy="2079000"/>
          </a:xfrm>
          <a:prstGeom prst="rect">
            <a:avLst/>
          </a:prstGeom>
        </p:spPr>
      </p:pic>
      <p:sp>
        <p:nvSpPr>
          <p:cNvPr id="248" name="CustomShape 4"/>
          <p:cNvSpPr/>
          <p:nvPr/>
        </p:nvSpPr>
        <p:spPr>
          <a:xfrm>
            <a:off x="762120" y="1219320"/>
            <a:ext cx="3504600" cy="5166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it-IT" sz="2800">
                <a:solidFill>
                  <a:srgbClr val="000000"/>
                </a:solidFill>
                <a:latin typeface="Calibri"/>
              </a:rPr>
              <a:t>BCE</a:t>
            </a:r>
            <a:endParaRPr/>
          </a:p>
        </p:txBody>
      </p:sp>
      <p:sp>
        <p:nvSpPr>
          <p:cNvPr id="249" name="CustomShape 5"/>
          <p:cNvSpPr/>
          <p:nvPr/>
        </p:nvSpPr>
        <p:spPr>
          <a:xfrm>
            <a:off x="5791320" y="2819520"/>
            <a:ext cx="1980360" cy="456480"/>
          </a:xfrm>
          <a:prstGeom prst="rect">
            <a:avLst/>
          </a:prstGeom>
        </p:spPr>
      </p:sp>
      <p:sp>
        <p:nvSpPr>
          <p:cNvPr id="250" name="CustomShape 6"/>
          <p:cNvSpPr/>
          <p:nvPr/>
        </p:nvSpPr>
        <p:spPr>
          <a:xfrm>
            <a:off x="5791320" y="2819520"/>
            <a:ext cx="2056680" cy="5166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it-IT" sz="2800">
                <a:solidFill>
                  <a:srgbClr val="000000"/>
                </a:solidFill>
                <a:latin typeface="Calibri"/>
              </a:rPr>
              <a:t>EUROPA</a:t>
            </a:r>
            <a:endParaRPr/>
          </a:p>
        </p:txBody>
      </p:sp>
    </p:spTree>
  </p:cSld>
  <p:timing>
    <p:tnLst>
      <p:par>
        <p:cTn dur="indefinite" id="79" nodeType="tmRoot" restart="never">
          <p:childTnLst>
            <p:seq>
              <p:cTn dur="indefinite" id="80" nodeType="mainSeq">
                <p:childTnLst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500" fill="hold" id="85"/>
                                        <p:tgtEl>
                                          <p:spTgt spid="24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86"/>
                                        <p:tgtEl>
                                          <p:spTgt spid="24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89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4680" y="584640"/>
            <a:ext cx="4014720" cy="27169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it-IT" sz="3600">
                <a:solidFill>
                  <a:srgbClr val="000000"/>
                </a:solidFill>
                <a:latin typeface="Arial"/>
                <a:ea typeface="Microsoft YaHei"/>
              </a:rPr>
              <a:t>Per la solidarietà economica e sociale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4654080" y="585000"/>
            <a:ext cx="4014720" cy="3258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it-IT" sz="3600">
                <a:solidFill>
                  <a:srgbClr val="000000"/>
                </a:solidFill>
                <a:latin typeface="Arial"/>
                <a:ea typeface="Microsoft YaHei"/>
              </a:rPr>
              <a:t>Per le Identità e Diversità europee in un mondo globalizzato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6" name="CustomShape 3"/>
          <p:cNvSpPr/>
          <p:nvPr/>
        </p:nvSpPr>
        <p:spPr>
          <a:xfrm>
            <a:off x="441000" y="3504960"/>
            <a:ext cx="8228160" cy="2157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it-IT" sz="3600">
                <a:solidFill>
                  <a:srgbClr val="000000"/>
                </a:solidFill>
                <a:latin typeface="Arial"/>
                <a:ea typeface="Microsoft YaHei"/>
              </a:rPr>
              <a:t>Per i Valori dell'Europa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ransition>
    <p:wipe dir="d"/>
  </p:transition>
  <p:timing>
    <p:tnLst>
      <p:par>
        <p:cTn dur="indefinite" id="18" nodeType="tmRoot" restart="never">
          <p:childTnLst>
            <p:seq>
              <p:cTn dur="indefinite" id="19" nodeType="mainSeq">
                <p:childTnLst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0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4"/>
                                        <p:tgtEl>
                                          <p:spTgt spid="174">
                                            <p:txEl>
                                              <p:pRg end="40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5"/>
                                        <p:tgtEl>
                                          <p:spTgt spid="174">
                                            <p:txEl>
                                              <p:pRg end="40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26"/>
                                        <p:tgtEl>
                                          <p:spTgt spid="174">
                                            <p:txEl>
                                              <p:pRg end="40" st="1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/10"/>
                                          </p:val>
                                        </p:tav>
                                        <p:tav tm="50000">
                                          <p:val>
                                            <p:strVal val="height+.01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27"/>
                                        <p:tgtEl>
                                          <p:spTgt spid="174">
                                            <p:txEl>
                                              <p:pRg end="40" st="1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/10"/>
                                          </p:val>
                                        </p:tav>
                                        <p:tav tm="50000">
                                          <p:val>
                                            <p:strVal val="width+.01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8"/>
                                        <p:tgtEl>
                                          <p:spTgt spid="174">
                                            <p:txEl>
                                              <p:pRg end="40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2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80" fill="freeze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2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822" fill="freeze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2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64" fill="freeze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2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dur="664" fill="freeze" id="36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2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dur="332" fill="freeze" id="37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2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dur="164" fill="freeze" id="38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2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6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43"/>
                                        <p:tgtEl>
                                          <p:spTgt spid="176">
                                            <p:txEl>
                                              <p:pRg end="26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899640" y="1237320"/>
            <a:ext cx="7307640" cy="55497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1951: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Nascita della Comunità europea del carbone e dell'acciaio (CECA) con sei paesi fondatori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1957: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Il trattato di Roma istituisce il mercato comune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1973: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La Comunità passa a nove Stati membri ed elabora politiche comuni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1979: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Prima elezione diretta del Parlamento europeo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1981: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Primo allargamento mediterraneo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1993: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Completamento del mercato unico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1993: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Con il trattato di Maastricht nasce l'Unione europea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1995 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L'Unione europea passa a 15 Stati membri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2002: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Introduzione dell'euro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2004: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Altri dieci paesi aderiscono all'Unione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2007: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L’UE ha 27 Stati Membri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2009: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Entra in vigore il Trattato di Lisbona che cambia la modalità di funzionamento dell’UE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1187640" y="404640"/>
            <a:ext cx="6336000" cy="516600"/>
          </a:xfrm>
          <a:prstGeom prst="rect">
            <a:avLst/>
          </a:prstGeom>
          <a:gradFill>
            <a:gsLst>
              <a:gs pos="0">
                <a:srgbClr val="e6f7ff"/>
              </a:gs>
              <a:gs pos="50000">
                <a:srgbClr val="a6e6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it-IT" sz="2800">
                <a:solidFill>
                  <a:srgbClr val="000000"/>
                </a:solidFill>
                <a:latin typeface="Calibri"/>
              </a:rPr>
              <a:t>10 Tappe Storiche dell’ UE</a:t>
            </a:r>
            <a:endParaRPr/>
          </a:p>
        </p:txBody>
      </p:sp>
    </p:spTree>
  </p:cSld>
  <p:transition>
    <p:dissolv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7920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Il Consiglio </a:t>
            </a:r>
            <a:r>
              <a:rPr lang="it-IT" sz="4400">
                <a:solidFill>
                  <a:srgbClr val="8b8b8b"/>
                </a:solidFill>
                <a:latin typeface="Calibri"/>
              </a:rPr>
              <a:t>Europeo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457200" y="2174760"/>
            <a:ext cx="4039560" cy="39506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800">
                <a:solidFill>
                  <a:srgbClr val="8b8b8b"/>
                </a:solidFill>
                <a:latin typeface="Calibri"/>
              </a:rPr>
              <a:t>    </a:t>
            </a:r>
            <a:r>
              <a:rPr lang="it-IT" sz="2800">
                <a:solidFill>
                  <a:srgbClr val="8b8b8b"/>
                </a:solidFill>
                <a:latin typeface="Calibri"/>
              </a:rPr>
              <a:t>Istituzione principale dell’UE a cui partecipano i capi di Stato e di governo di tutti gli stati membri oltre al presidente della Commissione europea</a:t>
            </a:r>
            <a:r>
              <a:rPr lang="it-IT" sz="2000">
                <a:solidFill>
                  <a:srgbClr val="8b8b8b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4645080" y="2174760"/>
            <a:ext cx="4041000" cy="39506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8b8b8b"/>
                </a:solidFill>
                <a:latin typeface="Calibri"/>
              </a:rPr>
              <a:t>    </a:t>
            </a:r>
            <a:r>
              <a:rPr lang="it-IT" sz="2800">
                <a:solidFill>
                  <a:srgbClr val="8b8b8b"/>
                </a:solidFill>
                <a:latin typeface="Calibri"/>
              </a:rPr>
              <a:t>Il consiglio è composto dai ministri provenienti dai governi nazionali dell’UE. Ogni stato membro ne assume la presidenza per un periodo di sei mesi.</a:t>
            </a:r>
            <a:endParaRPr/>
          </a:p>
        </p:txBody>
      </p:sp>
      <p:sp>
        <p:nvSpPr>
          <p:cNvPr id="182" name="CustomShape 4"/>
          <p:cNvSpPr/>
          <p:nvPr/>
        </p:nvSpPr>
        <p:spPr>
          <a:xfrm>
            <a:off x="5724000" y="1340640"/>
            <a:ext cx="503280" cy="791280"/>
          </a:xfrm>
          <a:prstGeom prst="straightConnector1">
            <a:avLst/>
          </a:prstGeom>
          <a:ln w="9360">
            <a:solidFill>
              <a:srgbClr val="4a7ebb"/>
            </a:solidFill>
            <a:round/>
            <a:tailEnd len="med" type="triangle" w="med"/>
          </a:ln>
        </p:spPr>
      </p:sp>
      <p:sp>
        <p:nvSpPr>
          <p:cNvPr id="183" name="CustomShape 5"/>
          <p:cNvSpPr/>
          <p:nvPr/>
        </p:nvSpPr>
        <p:spPr>
          <a:xfrm flipH="1">
            <a:off x="3131280" y="1340640"/>
            <a:ext cx="575280" cy="791280"/>
          </a:xfrm>
          <a:prstGeom prst="straightConnector1">
            <a:avLst/>
          </a:prstGeom>
          <a:ln w="9360">
            <a:solidFill>
              <a:srgbClr val="4a7ebb"/>
            </a:solidFill>
            <a:round/>
            <a:tailEnd len="med" type="triangle" w="med"/>
          </a:ln>
        </p:spPr>
      </p:sp>
    </p:spTree>
  </p:cSld>
  <p:timing>
    <p:tnLst>
      <p:par>
        <p:cTn dur="indefinite" id="44" nodeType="tmRoot" restart="never">
          <p:childTnLst>
            <p:seq>
              <p:cTn dur="indefinite" id="45" nodeType="mainSeq">
                <p:childTnLst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50"/>
                                        <p:tgtEl>
                                          <p:spTgt spid="180">
                                            <p:txEl>
                                              <p:pRg end="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56" st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53"/>
                                        <p:tgtEl>
                                          <p:spTgt spid="180">
                                            <p:txEl>
                                              <p:pRg end="156" st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5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58"/>
                                        <p:tgtEl>
                                          <p:spTgt spid="181">
                                            <p:txEl>
                                              <p:pRg end="15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Il Parlamento europeo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È l’organo eletto che rappresenta tutti i cittadini dei paesi membri dell’Unione. Esercita un controllo sulle attività dell’UE e congiuntamente al Consiglio adotta la legislazione dell’Unione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La Commissione europea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Ha il diritto di presentare nuove proposte legislative in ambito UE, che invia al Consigli e al Parlamento per le discussioni e l’adozione.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I suoi membri rimangono in carica per 5 anni.</a:t>
            </a:r>
            <a:endParaRPr/>
          </a:p>
        </p:txBody>
      </p:sp>
    </p:spTree>
  </p:cSld>
  <p:transition>
    <p:wipe dir="l"/>
  </p:transition>
  <p:timing>
    <p:tnLst>
      <p:par>
        <p:cTn dur="indefinite" id="59" nodeType="tmRoot" restart="never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304800" y="188640"/>
            <a:ext cx="2470680" cy="448560"/>
          </a:xfrm>
          <a:prstGeom prst="rect">
            <a:avLst/>
          </a:prstGeom>
        </p:spPr>
        <p:txBody>
          <a:bodyPr bIns="41400" lIns="82800" rIns="82800" tIns="41400" wrap="none"/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800000"/>
                </a:solidFill>
                <a:latin typeface="Calibri"/>
                <a:ea typeface="Microsoft YaHei"/>
              </a:rPr>
              <a:t>Comunità</a:t>
            </a:r>
            <a:r>
              <a:rPr lang="it-IT" sz="240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it-IT" sz="2400">
                <a:solidFill>
                  <a:srgbClr val="800000"/>
                </a:solidFill>
                <a:latin typeface="Calibri"/>
                <a:ea typeface="Microsoft YaHei"/>
              </a:rPr>
              <a:t>europea</a:t>
            </a:r>
            <a:endParaRPr/>
          </a:p>
        </p:txBody>
      </p:sp>
      <p:sp>
        <p:nvSpPr>
          <p:cNvPr id="189" name="Line 2"/>
          <p:cNvSpPr/>
          <p:nvPr/>
        </p:nvSpPr>
        <p:spPr>
          <a:xfrm>
            <a:off x="4499640" y="582840"/>
            <a:ext cx="0" cy="469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90" name="CustomShape 3"/>
          <p:cNvSpPr/>
          <p:nvPr/>
        </p:nvSpPr>
        <p:spPr>
          <a:xfrm>
            <a:off x="2565000" y="1116720"/>
            <a:ext cx="3929040" cy="387720"/>
          </a:xfrm>
          <a:prstGeom prst="rect">
            <a:avLst/>
          </a:prstGeom>
        </p:spPr>
        <p:txBody>
          <a:bodyPr bIns="41400" lIns="82800" rIns="82800" tIns="41400" wrap="none"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Calibri"/>
                <a:ea typeface="Microsoft YaHei"/>
              </a:rPr>
              <a:t>Abolisce controlli per i paesi membri</a:t>
            </a:r>
            <a:endParaRPr/>
          </a:p>
        </p:txBody>
      </p:sp>
      <p:sp>
        <p:nvSpPr>
          <p:cNvPr id="191" name="Line 4"/>
          <p:cNvSpPr/>
          <p:nvPr/>
        </p:nvSpPr>
        <p:spPr>
          <a:xfrm flipH="1">
            <a:off x="1917360" y="1442880"/>
            <a:ext cx="1110240" cy="7185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92" name="Line 5"/>
          <p:cNvSpPr/>
          <p:nvPr/>
        </p:nvSpPr>
        <p:spPr>
          <a:xfrm>
            <a:off x="4529880" y="1508400"/>
            <a:ext cx="0" cy="9795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93" name="Line 6"/>
          <p:cNvSpPr/>
          <p:nvPr/>
        </p:nvSpPr>
        <p:spPr>
          <a:xfrm>
            <a:off x="5966640" y="1442880"/>
            <a:ext cx="1371600" cy="9147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94" name="CustomShape 7"/>
          <p:cNvSpPr/>
          <p:nvPr/>
        </p:nvSpPr>
        <p:spPr>
          <a:xfrm>
            <a:off x="1418760" y="2161800"/>
            <a:ext cx="996840" cy="387720"/>
          </a:xfrm>
          <a:prstGeom prst="rect">
            <a:avLst/>
          </a:prstGeom>
        </p:spPr>
        <p:txBody>
          <a:bodyPr bIns="41400" lIns="82800" rIns="82800" tIns="41400" wrap="none"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Calibri"/>
                <a:ea typeface="Microsoft YaHei"/>
              </a:rPr>
              <a:t>Persone</a:t>
            </a:r>
            <a:endParaRPr/>
          </a:p>
        </p:txBody>
      </p:sp>
      <p:sp>
        <p:nvSpPr>
          <p:cNvPr id="195" name="CustomShape 8"/>
          <p:cNvSpPr/>
          <p:nvPr/>
        </p:nvSpPr>
        <p:spPr>
          <a:xfrm>
            <a:off x="4122720" y="2565000"/>
            <a:ext cx="747000" cy="387720"/>
          </a:xfrm>
          <a:prstGeom prst="rect">
            <a:avLst/>
          </a:prstGeom>
        </p:spPr>
        <p:txBody>
          <a:bodyPr bIns="41400" lIns="82800" rIns="82800" tIns="41400" wrap="none"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Calibri"/>
                <a:ea typeface="Microsoft YaHei"/>
              </a:rPr>
              <a:t>merci</a:t>
            </a:r>
            <a:endParaRPr/>
          </a:p>
        </p:txBody>
      </p:sp>
      <p:sp>
        <p:nvSpPr>
          <p:cNvPr id="196" name="CustomShape 9"/>
          <p:cNvSpPr/>
          <p:nvPr/>
        </p:nvSpPr>
        <p:spPr>
          <a:xfrm>
            <a:off x="6822000" y="2357640"/>
            <a:ext cx="1576080" cy="387720"/>
          </a:xfrm>
          <a:prstGeom prst="rect">
            <a:avLst/>
          </a:prstGeom>
        </p:spPr>
        <p:txBody>
          <a:bodyPr bIns="41400" lIns="82800" rIns="82800" tIns="41400" wrap="none"/>
          <a:p>
            <a:pPr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Calibri"/>
                <a:ea typeface="Microsoft YaHei"/>
              </a:rPr>
              <a:t>finanziamenti</a:t>
            </a:r>
            <a:endParaRPr/>
          </a:p>
        </p:txBody>
      </p:sp>
      <p:sp>
        <p:nvSpPr>
          <p:cNvPr id="197" name="CustomShape 10"/>
          <p:cNvSpPr/>
          <p:nvPr/>
        </p:nvSpPr>
        <p:spPr>
          <a:xfrm>
            <a:off x="429120" y="4441680"/>
            <a:ext cx="2761560" cy="448560"/>
          </a:xfrm>
          <a:prstGeom prst="rect">
            <a:avLst/>
          </a:prstGeom>
        </p:spPr>
        <p:txBody>
          <a:bodyPr bIns="41400" lIns="82800" rIns="82800" tIns="41400" wrap="none"/>
          <a:p>
            <a:pPr>
              <a:lnSpc>
                <a:spcPct val="100000"/>
              </a:lnSpc>
            </a:pPr>
            <a:r>
              <a:rPr lang="it-IT" sz="2400">
                <a:solidFill>
                  <a:srgbClr val="800000"/>
                </a:solidFill>
                <a:latin typeface="Calibri"/>
                <a:ea typeface="Microsoft YaHei"/>
              </a:rPr>
              <a:t>Risoluzione problemi</a:t>
            </a:r>
            <a:endParaRPr/>
          </a:p>
        </p:txBody>
      </p:sp>
      <p:sp>
        <p:nvSpPr>
          <p:cNvPr id="198" name="Line 11"/>
          <p:cNvSpPr/>
          <p:nvPr/>
        </p:nvSpPr>
        <p:spPr>
          <a:xfrm flipV="1">
            <a:off x="3491640" y="4008240"/>
            <a:ext cx="1567440" cy="718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99" name="Line 12"/>
          <p:cNvSpPr/>
          <p:nvPr/>
        </p:nvSpPr>
        <p:spPr>
          <a:xfrm>
            <a:off x="3491640" y="4726440"/>
            <a:ext cx="117576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200" name="Line 13"/>
          <p:cNvSpPr/>
          <p:nvPr/>
        </p:nvSpPr>
        <p:spPr>
          <a:xfrm>
            <a:off x="3491640" y="4726440"/>
            <a:ext cx="1502280" cy="7185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201" name="CustomShape 14"/>
          <p:cNvSpPr/>
          <p:nvPr/>
        </p:nvSpPr>
        <p:spPr>
          <a:xfrm>
            <a:off x="5087160" y="3789000"/>
            <a:ext cx="2856240" cy="387720"/>
          </a:xfrm>
          <a:prstGeom prst="rect">
            <a:avLst/>
          </a:prstGeom>
        </p:spPr>
        <p:txBody>
          <a:bodyPr bIns="41400" lIns="82800" rIns="82800" tIns="41400" wrap="none"/>
          <a:p>
            <a:pPr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Calibri"/>
                <a:ea typeface="Microsoft YaHei"/>
              </a:rPr>
              <a:t>Allineamento aliquote IVA</a:t>
            </a:r>
            <a:endParaRPr/>
          </a:p>
        </p:txBody>
      </p:sp>
      <p:sp>
        <p:nvSpPr>
          <p:cNvPr id="202" name="CustomShape 15"/>
          <p:cNvSpPr/>
          <p:nvPr/>
        </p:nvSpPr>
        <p:spPr>
          <a:xfrm>
            <a:off x="4798080" y="4581000"/>
            <a:ext cx="2322720" cy="387720"/>
          </a:xfrm>
          <a:prstGeom prst="rect">
            <a:avLst/>
          </a:prstGeom>
        </p:spPr>
        <p:txBody>
          <a:bodyPr bIns="41400" lIns="82800" rIns="82800" tIns="41400" wrap="none"/>
          <a:p>
            <a:pPr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Calibri"/>
                <a:ea typeface="Microsoft YaHei"/>
              </a:rPr>
              <a:t>Controlli della polizia</a:t>
            </a:r>
            <a:endParaRPr/>
          </a:p>
        </p:txBody>
      </p:sp>
      <p:sp>
        <p:nvSpPr>
          <p:cNvPr id="203" name="CustomShape 16"/>
          <p:cNvSpPr/>
          <p:nvPr/>
        </p:nvSpPr>
        <p:spPr>
          <a:xfrm>
            <a:off x="5090400" y="5225400"/>
            <a:ext cx="3346920" cy="387720"/>
          </a:xfrm>
          <a:prstGeom prst="rect">
            <a:avLst/>
          </a:prstGeom>
        </p:spPr>
        <p:txBody>
          <a:bodyPr bIns="41400" lIns="82800" rIns="82800" tIns="41400" wrap="none"/>
          <a:p>
            <a:pPr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Calibri"/>
                <a:ea typeface="Microsoft YaHei"/>
              </a:rPr>
              <a:t>Riforma del sistema finanziario</a:t>
            </a:r>
            <a:endParaRPr/>
          </a:p>
        </p:txBody>
      </p:sp>
    </p:spTree>
  </p:cSld>
  <p:transition>
    <p:pull dir="d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3054960" y="65160"/>
            <a:ext cx="3424680" cy="448560"/>
          </a:xfrm>
          <a:prstGeom prst="rect">
            <a:avLst/>
          </a:prstGeom>
        </p:spPr>
        <p:txBody>
          <a:bodyPr bIns="41400" lIns="82800" rIns="82800" tIns="41400" wrap="none"/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800000"/>
                </a:solidFill>
                <a:latin typeface="Calibri"/>
                <a:ea typeface="Microsoft YaHei"/>
              </a:rPr>
              <a:t>I progetti finanziati dall'UE</a:t>
            </a:r>
            <a:endParaRPr/>
          </a:p>
        </p:txBody>
      </p:sp>
      <p:sp>
        <p:nvSpPr>
          <p:cNvPr id="205" name="Line 2"/>
          <p:cNvSpPr/>
          <p:nvPr/>
        </p:nvSpPr>
        <p:spPr>
          <a:xfrm flipH="1">
            <a:off x="1893960" y="482040"/>
            <a:ext cx="1501920" cy="12160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206" name="Line 3"/>
          <p:cNvSpPr/>
          <p:nvPr/>
        </p:nvSpPr>
        <p:spPr>
          <a:xfrm>
            <a:off x="4767480" y="482040"/>
            <a:ext cx="65160" cy="14119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207" name="Line 4"/>
          <p:cNvSpPr/>
          <p:nvPr/>
        </p:nvSpPr>
        <p:spPr>
          <a:xfrm>
            <a:off x="6073560" y="482040"/>
            <a:ext cx="1828800" cy="16732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208" name="CustomShape 5"/>
          <p:cNvSpPr/>
          <p:nvPr/>
        </p:nvSpPr>
        <p:spPr>
          <a:xfrm>
            <a:off x="1109880" y="1845000"/>
            <a:ext cx="1041120" cy="387720"/>
          </a:xfrm>
          <a:prstGeom prst="rect">
            <a:avLst/>
          </a:prstGeom>
        </p:spPr>
        <p:txBody>
          <a:bodyPr bIns="41400" lIns="82800" rIns="82800" tIns="41400" wrap="none"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0d0d0d"/>
                </a:solidFill>
                <a:latin typeface="Calibri"/>
                <a:ea typeface="Microsoft YaHei"/>
              </a:rPr>
              <a:t>GALILEO</a:t>
            </a:r>
            <a:endParaRPr/>
          </a:p>
        </p:txBody>
      </p:sp>
      <p:sp>
        <p:nvSpPr>
          <p:cNvPr id="209" name="CustomShape 6"/>
          <p:cNvSpPr/>
          <p:nvPr/>
        </p:nvSpPr>
        <p:spPr>
          <a:xfrm>
            <a:off x="1619640" y="4005000"/>
            <a:ext cx="5852520" cy="447840"/>
          </a:xfrm>
          <a:prstGeom prst="rect">
            <a:avLst/>
          </a:prstGeom>
        </p:spPr>
        <p:txBody>
          <a:bodyPr bIns="41400" lIns="82800" rIns="82800" tIns="41400" wrap="none"/>
          <a:p>
            <a:pPr>
              <a:lnSpc>
                <a:spcPct val="100000"/>
              </a:lnSpc>
            </a:pPr>
            <a:r>
              <a:rPr lang="it-IT" sz="2400">
                <a:solidFill>
                  <a:srgbClr val="800000"/>
                </a:solidFill>
                <a:latin typeface="Arial"/>
                <a:ea typeface="Microsoft YaHei"/>
              </a:rPr>
              <a:t>Cosa garantisce la legislazione Europea ?</a:t>
            </a:r>
            <a:endParaRPr/>
          </a:p>
        </p:txBody>
      </p:sp>
      <p:sp>
        <p:nvSpPr>
          <p:cNvPr id="210" name="CustomShape 7"/>
          <p:cNvSpPr/>
          <p:nvPr/>
        </p:nvSpPr>
        <p:spPr>
          <a:xfrm>
            <a:off x="4357080" y="1989000"/>
            <a:ext cx="807840" cy="387720"/>
          </a:xfrm>
          <a:prstGeom prst="rect">
            <a:avLst/>
          </a:prstGeom>
        </p:spPr>
        <p:txBody>
          <a:bodyPr bIns="41400" lIns="82800" rIns="82800" tIns="41400" wrap="none"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0d0d0d"/>
                </a:solidFill>
                <a:latin typeface="Calibri"/>
                <a:ea typeface="Microsoft YaHei"/>
              </a:rPr>
              <a:t>SESAR</a:t>
            </a:r>
            <a:endParaRPr/>
          </a:p>
        </p:txBody>
      </p:sp>
      <p:sp>
        <p:nvSpPr>
          <p:cNvPr id="211" name="CustomShape 8"/>
          <p:cNvSpPr/>
          <p:nvPr/>
        </p:nvSpPr>
        <p:spPr>
          <a:xfrm>
            <a:off x="6372360" y="2205000"/>
            <a:ext cx="2591640" cy="692640"/>
          </a:xfrm>
          <a:prstGeom prst="rect">
            <a:avLst/>
          </a:prstGeom>
        </p:spPr>
        <p:txBody>
          <a:bodyPr bIns="41400" lIns="82800" rIns="82800" tIns="41400"/>
          <a:p>
            <a:pPr>
              <a:lnSpc>
                <a:spcPct val="100000"/>
              </a:lnSpc>
            </a:pPr>
            <a:r>
              <a:rPr lang="it-IT" sz="2000">
                <a:solidFill>
                  <a:srgbClr val="0d0d0d"/>
                </a:solidFill>
                <a:latin typeface="Calibri"/>
                <a:ea typeface="Microsoft YaHei"/>
              </a:rPr>
              <a:t> </a:t>
            </a:r>
            <a:r>
              <a:rPr lang="it-IT" sz="2000">
                <a:solidFill>
                  <a:srgbClr val="0d0d0d"/>
                </a:solidFill>
                <a:latin typeface="Calibri"/>
                <a:ea typeface="Microsoft YaHei"/>
              </a:rPr>
              <a:t>Sistema di gestione del traffico ferroviario</a:t>
            </a:r>
            <a:endParaRPr/>
          </a:p>
        </p:txBody>
      </p:sp>
    </p:spTree>
  </p:cSld>
  <p:transition>
    <p:plus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14520" y="113040"/>
            <a:ext cx="7886160" cy="9032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it-IT" sz="4400">
                <a:solidFill>
                  <a:srgbClr val="ff0000"/>
                </a:solidFill>
                <a:latin typeface="Andalus"/>
              </a:rPr>
              <a:t>Conoscenza e Innovazione</a:t>
            </a:r>
            <a:endParaRPr/>
          </a:p>
        </p:txBody>
      </p:sp>
      <p:sp>
        <p:nvSpPr>
          <p:cNvPr id="213" name="CustomShape 2"/>
          <p:cNvSpPr/>
          <p:nvPr/>
        </p:nvSpPr>
        <p:spPr>
          <a:xfrm>
            <a:off x="400320" y="1389600"/>
            <a:ext cx="3890160" cy="1449360"/>
          </a:xfrm>
          <a:prstGeom prst="rect">
            <a:avLst/>
          </a:prstGeom>
        </p:spPr>
        <p:txBody>
          <a:bodyPr bIns="38880" lIns="77760" rIns="77760" tIns="38880"/>
          <a:p>
            <a:pPr>
              <a:lnSpc>
                <a:spcPct val="100000"/>
              </a:lnSpc>
            </a:pPr>
            <a:r>
              <a:rPr b="1" lang="it-IT">
                <a:solidFill>
                  <a:srgbClr val="000000"/>
                </a:solidFill>
                <a:latin typeface="Calibri"/>
              </a:rPr>
              <a:t>Per il 2020 l’Europa si prefigge di: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>
                <a:solidFill>
                  <a:srgbClr val="000000"/>
                </a:solidFill>
                <a:latin typeface="Calibri"/>
              </a:rPr>
              <a:t>Rispondere alla crisi economica con uno sviluppo sostenibile.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it-IT">
                <a:solidFill>
                  <a:srgbClr val="000000"/>
                </a:solidFill>
                <a:latin typeface="Calibri"/>
              </a:rPr>
              <a:t>Promuovere un’economia con un alto tasso di occupazione.</a:t>
            </a:r>
            <a:endParaRPr/>
          </a:p>
        </p:txBody>
      </p:sp>
      <p:pic>
        <p:nvPicPr>
          <p:cNvPr descr="" id="214" name="Immagine 14"/>
          <p:cNvPicPr/>
          <p:nvPr/>
        </p:nvPicPr>
        <p:blipFill>
          <a:blip r:embed="rId1"/>
          <a:stretch>
            <a:fillRect/>
          </a:stretch>
        </p:blipFill>
        <p:spPr>
          <a:xfrm>
            <a:off x="6226920" y="1265040"/>
            <a:ext cx="1836360" cy="236448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sp>
        <p:nvSpPr>
          <p:cNvPr id="215" name="CustomShape 3"/>
          <p:cNvSpPr/>
          <p:nvPr/>
        </p:nvSpPr>
        <p:spPr>
          <a:xfrm>
            <a:off x="940680" y="3017880"/>
            <a:ext cx="3611520" cy="1723680"/>
          </a:xfrm>
          <a:prstGeom prst="rect">
            <a:avLst/>
          </a:prstGeom>
        </p:spPr>
        <p:txBody>
          <a:bodyPr bIns="38880" lIns="77760" rIns="77760" tIns="38880"/>
          <a:p>
            <a:pPr>
              <a:lnSpc>
                <a:spcPct val="100000"/>
              </a:lnSpc>
            </a:pPr>
            <a:r>
              <a:rPr b="1" lang="it-IT">
                <a:solidFill>
                  <a:srgbClr val="000000"/>
                </a:solidFill>
                <a:latin typeface="Calibri"/>
              </a:rPr>
              <a:t>Negli anni 90’ ci furono grandi rivoluzioni:</a:t>
            </a:r>
            <a:endParaRPr/>
          </a:p>
          <a:p>
            <a:pPr>
              <a:lnSpc>
                <a:spcPct val="100000"/>
              </a:lnSpc>
            </a:pPr>
            <a:r>
              <a:rPr b="1" lang="it-IT">
                <a:solidFill>
                  <a:srgbClr val="000000"/>
                </a:solidFill>
                <a:latin typeface="Calibri"/>
              </a:rPr>
              <a:t>INTERNET e la GLOBALIZZAZIONE.</a:t>
            </a:r>
            <a:endParaRPr/>
          </a:p>
          <a:p>
            <a:pPr>
              <a:lnSpc>
                <a:spcPct val="100000"/>
              </a:lnSpc>
            </a:pPr>
            <a:r>
              <a:rPr b="1" lang="it-IT">
                <a:solidFill>
                  <a:srgbClr val="000000"/>
                </a:solidFill>
                <a:latin typeface="Calibri"/>
              </a:rPr>
              <a:t>Di conseguenza l’Europa fa partire il «Processo Lisbona» volto a modernizzare l’economia.</a:t>
            </a:r>
            <a:endParaRPr/>
          </a:p>
        </p:txBody>
      </p:sp>
      <p:pic>
        <p:nvPicPr>
          <p:cNvPr descr="" id="216" name="Immagin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4399560" y="4216320"/>
            <a:ext cx="1714320" cy="2167560"/>
          </a:xfrm>
          <a:prstGeom prst="rect">
            <a:avLst/>
          </a:prstGeom>
        </p:spPr>
      </p:pic>
      <p:pic>
        <p:nvPicPr>
          <p:cNvPr descr="" id="217" name="Immagin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591480" y="4770000"/>
            <a:ext cx="2314440" cy="1629720"/>
          </a:xfrm>
          <a:prstGeom prst="rect">
            <a:avLst/>
          </a:prstGeom>
        </p:spPr>
      </p:pic>
    </p:spTree>
  </p:cSld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